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attanakarn Expanded" charset="1" panose="00000000000000000000"/>
      <p:regular r:id="rId24"/>
    </p:embeddedFont>
    <p:embeddedFont>
      <p:font typeface="Saira" charset="1" panose="00000500000000000000"/>
      <p:regular r:id="rId25"/>
    </p:embeddedFont>
    <p:embeddedFont>
      <p:font typeface="Saira Light" charset="1" panose="00000400000000000000"/>
      <p:regular r:id="rId26"/>
    </p:embeddedFont>
    <p:embeddedFont>
      <p:font typeface="Saira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jpeg" Type="http://schemas.openxmlformats.org/officeDocument/2006/relationships/image"/><Relationship Id="rId5" Target="../media/VAG7ELEmCFA.mp4" Type="http://schemas.openxmlformats.org/officeDocument/2006/relationships/video"/><Relationship Id="rId6" Target="../media/VAG7ELEmCF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VAG7ELv9LnM.mp4" Type="http://schemas.openxmlformats.org/officeDocument/2006/relationships/video"/><Relationship Id="rId4" Target="../media/VAG7ELv9LnM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https://github.com/priyankaraghunathan15/flash-flood-emergency-ai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jpeg" Type="http://schemas.openxmlformats.org/officeDocument/2006/relationships/image"/><Relationship Id="rId7" Target="../media/image9.jpe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39547">
            <a:off x="8910549" y="4833261"/>
            <a:ext cx="11284254" cy="5543390"/>
          </a:xfrm>
          <a:custGeom>
            <a:avLst/>
            <a:gdLst/>
            <a:ahLst/>
            <a:cxnLst/>
            <a:rect r="r" b="b" t="t" l="l"/>
            <a:pathLst>
              <a:path h="5543390" w="11284254">
                <a:moveTo>
                  <a:pt x="0" y="0"/>
                </a:moveTo>
                <a:lnTo>
                  <a:pt x="11284255" y="0"/>
                </a:lnTo>
                <a:lnTo>
                  <a:pt x="11284255" y="5543390"/>
                </a:lnTo>
                <a:lnTo>
                  <a:pt x="0" y="554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539547">
            <a:off x="10326009" y="-2087609"/>
            <a:ext cx="11284254" cy="5543390"/>
          </a:xfrm>
          <a:custGeom>
            <a:avLst/>
            <a:gdLst/>
            <a:ahLst/>
            <a:cxnLst/>
            <a:rect r="r" b="b" t="t" l="l"/>
            <a:pathLst>
              <a:path h="5543390" w="11284254">
                <a:moveTo>
                  <a:pt x="0" y="0"/>
                </a:moveTo>
                <a:lnTo>
                  <a:pt x="11284254" y="0"/>
                </a:lnTo>
                <a:lnTo>
                  <a:pt x="11284254" y="5543390"/>
                </a:lnTo>
                <a:lnTo>
                  <a:pt x="0" y="554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539547">
            <a:off x="9062949" y="4985661"/>
            <a:ext cx="11284254" cy="5543390"/>
          </a:xfrm>
          <a:custGeom>
            <a:avLst/>
            <a:gdLst/>
            <a:ahLst/>
            <a:cxnLst/>
            <a:rect r="r" b="b" t="t" l="l"/>
            <a:pathLst>
              <a:path h="5543390" w="11284254">
                <a:moveTo>
                  <a:pt x="0" y="0"/>
                </a:moveTo>
                <a:lnTo>
                  <a:pt x="11284255" y="0"/>
                </a:lnTo>
                <a:lnTo>
                  <a:pt x="11284255" y="5543390"/>
                </a:lnTo>
                <a:lnTo>
                  <a:pt x="0" y="554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1539547">
            <a:off x="10478409" y="-1935209"/>
            <a:ext cx="11284254" cy="5543390"/>
          </a:xfrm>
          <a:custGeom>
            <a:avLst/>
            <a:gdLst/>
            <a:ahLst/>
            <a:cxnLst/>
            <a:rect r="r" b="b" t="t" l="l"/>
            <a:pathLst>
              <a:path h="5543390" w="11284254">
                <a:moveTo>
                  <a:pt x="0" y="0"/>
                </a:moveTo>
                <a:lnTo>
                  <a:pt x="11284254" y="0"/>
                </a:lnTo>
                <a:lnTo>
                  <a:pt x="11284254" y="5543390"/>
                </a:lnTo>
                <a:lnTo>
                  <a:pt x="0" y="554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1539547">
            <a:off x="9215349" y="5138061"/>
            <a:ext cx="11284254" cy="5543390"/>
          </a:xfrm>
          <a:custGeom>
            <a:avLst/>
            <a:gdLst/>
            <a:ahLst/>
            <a:cxnLst/>
            <a:rect r="r" b="b" t="t" l="l"/>
            <a:pathLst>
              <a:path h="5543390" w="11284254">
                <a:moveTo>
                  <a:pt x="0" y="0"/>
                </a:moveTo>
                <a:lnTo>
                  <a:pt x="11284255" y="0"/>
                </a:lnTo>
                <a:lnTo>
                  <a:pt x="11284255" y="5543390"/>
                </a:lnTo>
                <a:lnTo>
                  <a:pt x="0" y="554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1539547">
            <a:off x="10630809" y="-1782809"/>
            <a:ext cx="11284254" cy="5543390"/>
          </a:xfrm>
          <a:custGeom>
            <a:avLst/>
            <a:gdLst/>
            <a:ahLst/>
            <a:cxnLst/>
            <a:rect r="r" b="b" t="t" l="l"/>
            <a:pathLst>
              <a:path h="5543390" w="11284254">
                <a:moveTo>
                  <a:pt x="0" y="0"/>
                </a:moveTo>
                <a:lnTo>
                  <a:pt x="11284254" y="0"/>
                </a:lnTo>
                <a:lnTo>
                  <a:pt x="11284254" y="5543390"/>
                </a:lnTo>
                <a:lnTo>
                  <a:pt x="0" y="5543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54264" y="1918537"/>
            <a:ext cx="946510" cy="1170337"/>
          </a:xfrm>
          <a:custGeom>
            <a:avLst/>
            <a:gdLst/>
            <a:ahLst/>
            <a:cxnLst/>
            <a:rect r="r" b="b" t="t" l="l"/>
            <a:pathLst>
              <a:path h="1170337" w="946510">
                <a:moveTo>
                  <a:pt x="0" y="0"/>
                </a:moveTo>
                <a:lnTo>
                  <a:pt x="946510" y="0"/>
                </a:lnTo>
                <a:lnTo>
                  <a:pt x="946510" y="1170337"/>
                </a:lnTo>
                <a:lnTo>
                  <a:pt x="0" y="1170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5404793" y="297460"/>
            <a:ext cx="2518395" cy="2518395"/>
          </a:xfrm>
          <a:custGeom>
            <a:avLst/>
            <a:gdLst/>
            <a:ahLst/>
            <a:cxnLst/>
            <a:rect r="r" b="b" t="t" l="l"/>
            <a:pathLst>
              <a:path h="2518395" w="2518395">
                <a:moveTo>
                  <a:pt x="0" y="0"/>
                </a:moveTo>
                <a:lnTo>
                  <a:pt x="2518395" y="0"/>
                </a:lnTo>
                <a:lnTo>
                  <a:pt x="2518395" y="2518396"/>
                </a:lnTo>
                <a:lnTo>
                  <a:pt x="0" y="2518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45256" y="3336501"/>
            <a:ext cx="10652245" cy="2867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01"/>
              </a:lnSpc>
            </a:pPr>
            <a:r>
              <a:rPr lang="en-US" sz="8215" spc="6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Multi-Agent Crisis Response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78490" y="2071344"/>
            <a:ext cx="3817582" cy="87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2"/>
              </a:lnSpc>
            </a:pPr>
            <a:r>
              <a:rPr lang="en-US" sz="2942" spc="123">
                <a:solidFill>
                  <a:srgbClr val="71DDEB"/>
                </a:solidFill>
                <a:latin typeface="Saira"/>
                <a:ea typeface="Saira"/>
                <a:cs typeface="Saira"/>
                <a:sym typeface="Saira"/>
              </a:rPr>
              <a:t>CAPSTONE PROJECT GROUP 6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54264" y="6556823"/>
            <a:ext cx="15323860" cy="255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9"/>
              </a:lnSpc>
            </a:pPr>
            <a:r>
              <a:rPr lang="en-US" sz="2942" spc="123">
                <a:solidFill>
                  <a:srgbClr val="71DDEB"/>
                </a:solidFill>
                <a:latin typeface="Saira"/>
                <a:ea typeface="Saira"/>
                <a:cs typeface="Saira"/>
                <a:sym typeface="Saira"/>
              </a:rPr>
              <a:t>Capstone Project – Final Presentation</a:t>
            </a:r>
          </a:p>
          <a:p>
            <a:pPr algn="l">
              <a:lnSpc>
                <a:spcPts val="4119"/>
              </a:lnSpc>
            </a:pPr>
            <a:r>
              <a:rPr lang="en-US" sz="2942" spc="123">
                <a:solidFill>
                  <a:srgbClr val="71DDEB"/>
                </a:solidFill>
                <a:latin typeface="Saira"/>
                <a:ea typeface="Saira"/>
                <a:cs typeface="Saira"/>
                <a:sym typeface="Saira"/>
              </a:rPr>
              <a:t>ALY 6980 – NANDA Capstone Project</a:t>
            </a:r>
          </a:p>
          <a:p>
            <a:pPr algn="l">
              <a:lnSpc>
                <a:spcPts val="4119"/>
              </a:lnSpc>
            </a:pPr>
          </a:p>
          <a:p>
            <a:pPr algn="l">
              <a:lnSpc>
                <a:spcPts val="4119"/>
              </a:lnSpc>
            </a:pPr>
            <a:r>
              <a:rPr lang="en-US" sz="2942" spc="123">
                <a:solidFill>
                  <a:srgbClr val="71DDEB"/>
                </a:solidFill>
                <a:latin typeface="Saira"/>
                <a:ea typeface="Saira"/>
                <a:cs typeface="Saira"/>
                <a:sym typeface="Saira"/>
              </a:rPr>
              <a:t>Prepared By (Group 6): Kishan Preetam Kommana, Tanvi Kadam, Priyanka Raghunathan, Hanifa Logose, Feiyang Chen, Ruizhe Zhang, Shilin Wang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17074" y="9758675"/>
            <a:ext cx="7178725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Under the Guidance of Dr. Hema Seshadri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42646">
            <a:off x="-1542048" y="-2685300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8" y="0"/>
                </a:lnTo>
                <a:lnTo>
                  <a:pt x="8062918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242646">
            <a:off x="-1542048" y="8625522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8" y="0"/>
                </a:lnTo>
                <a:lnTo>
                  <a:pt x="8062918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87705" y="4381120"/>
            <a:ext cx="7845141" cy="5150850"/>
          </a:xfrm>
          <a:custGeom>
            <a:avLst/>
            <a:gdLst/>
            <a:ahLst/>
            <a:cxnLst/>
            <a:rect r="r" b="b" t="t" l="l"/>
            <a:pathLst>
              <a:path h="5150850" w="7845141">
                <a:moveTo>
                  <a:pt x="0" y="0"/>
                </a:moveTo>
                <a:lnTo>
                  <a:pt x="7845141" y="0"/>
                </a:lnTo>
                <a:lnTo>
                  <a:pt x="7845141" y="5150850"/>
                </a:lnTo>
                <a:lnTo>
                  <a:pt x="0" y="5150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7905" y="4381120"/>
            <a:ext cx="8762801" cy="4877180"/>
          </a:xfrm>
          <a:custGeom>
            <a:avLst/>
            <a:gdLst/>
            <a:ahLst/>
            <a:cxnLst/>
            <a:rect r="r" b="b" t="t" l="l"/>
            <a:pathLst>
              <a:path h="4877180" w="8762801">
                <a:moveTo>
                  <a:pt x="0" y="0"/>
                </a:moveTo>
                <a:lnTo>
                  <a:pt x="8762802" y="0"/>
                </a:lnTo>
                <a:lnTo>
                  <a:pt x="8762802" y="4877180"/>
                </a:lnTo>
                <a:lnTo>
                  <a:pt x="0" y="4877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923" t="-5516" r="-26923" b="-7415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5480" y="3418843"/>
            <a:ext cx="7000812" cy="47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34"/>
              </a:lnSpc>
            </a:pPr>
            <a:r>
              <a:rPr lang="en-US" sz="2914" spc="9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S</a:t>
            </a:r>
            <a:r>
              <a:rPr lang="en-US" sz="2914" spc="93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ection 1: Live Server Status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8000"/>
            <a:ext cx="1639723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Production Deployment &amp; Live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09869" y="3418843"/>
            <a:ext cx="7000812" cy="47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34"/>
              </a:lnSpc>
            </a:pPr>
            <a:r>
              <a:rPr lang="en-US" sz="2914" spc="9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Section 2: Deployment Ex</a:t>
            </a:r>
            <a:r>
              <a:rPr lang="en-US" sz="2914" spc="93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ecution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5480" y="1588245"/>
            <a:ext cx="1599045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From Infrastructure to Execution: Our Multi-Agent System in Action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42646">
            <a:off x="11914783" y="-115155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539547">
            <a:off x="14996830" y="8046346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16849" y="1542128"/>
            <a:ext cx="12654301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41277" y="250484"/>
            <a:ext cx="16405445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A2A Communication Protocol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93987" y="2810642"/>
            <a:ext cx="11431946" cy="6773428"/>
          </a:xfrm>
          <a:custGeom>
            <a:avLst/>
            <a:gdLst/>
            <a:ahLst/>
            <a:cxnLst/>
            <a:rect r="r" b="b" t="t" l="l"/>
            <a:pathLst>
              <a:path h="6773428" w="11431946">
                <a:moveTo>
                  <a:pt x="0" y="0"/>
                </a:moveTo>
                <a:lnTo>
                  <a:pt x="11431946" y="0"/>
                </a:lnTo>
                <a:lnTo>
                  <a:pt x="11431946" y="6773428"/>
                </a:lnTo>
                <a:lnTo>
                  <a:pt x="0" y="6773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2501" y="5935911"/>
            <a:ext cx="4940748" cy="3507931"/>
          </a:xfrm>
          <a:custGeom>
            <a:avLst/>
            <a:gdLst/>
            <a:ahLst/>
            <a:cxnLst/>
            <a:rect r="r" b="b" t="t" l="l"/>
            <a:pathLst>
              <a:path h="3507931" w="4940748">
                <a:moveTo>
                  <a:pt x="0" y="0"/>
                </a:moveTo>
                <a:lnTo>
                  <a:pt x="4940747" y="0"/>
                </a:lnTo>
                <a:lnTo>
                  <a:pt x="4940747" y="3507931"/>
                </a:lnTo>
                <a:lnTo>
                  <a:pt x="0" y="3507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2501" y="2810642"/>
            <a:ext cx="4940748" cy="2932602"/>
          </a:xfrm>
          <a:custGeom>
            <a:avLst/>
            <a:gdLst/>
            <a:ahLst/>
            <a:cxnLst/>
            <a:rect r="r" b="b" t="t" l="l"/>
            <a:pathLst>
              <a:path h="2932602" w="4940748">
                <a:moveTo>
                  <a:pt x="0" y="0"/>
                </a:moveTo>
                <a:lnTo>
                  <a:pt x="4940747" y="0"/>
                </a:lnTo>
                <a:lnTo>
                  <a:pt x="4940747" y="2932602"/>
                </a:lnTo>
                <a:lnTo>
                  <a:pt x="0" y="2932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276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08000"/>
            <a:ext cx="1639723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NANDA Registry - Agents Deployed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2661" y="1781942"/>
            <a:ext cx="15242679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999" spc="127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CRISIS RESPONSE 10 AI Agents Live and Registered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11420" y="2415586"/>
            <a:ext cx="12665160" cy="74407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45383" y="508000"/>
            <a:ext cx="1639723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System Demo - Web UI in Action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1252" y="1693310"/>
            <a:ext cx="16478048" cy="58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9"/>
              </a:lnSpc>
              <a:spcBef>
                <a:spcPct val="0"/>
              </a:spcBef>
            </a:pPr>
            <a:r>
              <a:rPr lang="en-US" sz="3614" spc="11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Watch Our Multi-Agent System Respond to a Flash Flood Crisis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42646">
            <a:off x="12881963" y="-1109525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49364">
            <a:off x="12578151" y="8724166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571278" y="508000"/>
            <a:ext cx="17197217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NEXT STEPS &amp; FUTURE ENHANCEMENTS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1278" y="1599641"/>
            <a:ext cx="17197217" cy="812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853" indent="-262927" lvl="1">
              <a:lnSpc>
                <a:spcPts val="3409"/>
              </a:lnSpc>
              <a:buAutoNum type="arabicPeriod" startAt="1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Mobile Application</a:t>
            </a: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</a:t>
            </a:r>
          </a:p>
          <a:p>
            <a:pPr algn="l" marL="525853" indent="-262927" lvl="1">
              <a:lnSpc>
                <a:spcPts val="3409"/>
              </a:lnSpc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iOS/Android app for emergency responders in the field</a:t>
            </a:r>
          </a:p>
          <a:p>
            <a:pPr algn="l" marL="525853" indent="-262927" lvl="1">
              <a:lnSpc>
                <a:spcPts val="3409"/>
              </a:lnSpc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Real-time alerts, mapping, and direct agent communication</a:t>
            </a:r>
          </a:p>
          <a:p>
            <a:pPr algn="l" marL="525853" indent="-262927" lvl="1">
              <a:lnSpc>
                <a:spcPts val="3409"/>
              </a:lnSpc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Impact: Field responders access intelligence on mobile devices</a:t>
            </a:r>
          </a:p>
          <a:p>
            <a:pPr algn="l">
              <a:lnSpc>
                <a:spcPts val="3409"/>
              </a:lnSpc>
            </a:pP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AutoNum type="arabicPeriod" startAt="1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R</a:t>
            </a: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eal-Time D</a:t>
            </a: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ata Integration via MCP</a:t>
            </a: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Connect to live weather APIs, social media streams, and GIS data sources</a:t>
            </a: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Replace simulated data with actual emergency feeds</a:t>
            </a: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Impact: Operational readiness for real-world deployment</a:t>
            </a:r>
          </a:p>
          <a:p>
            <a:pPr algn="l">
              <a:lnSpc>
                <a:spcPts val="3409"/>
              </a:lnSpc>
              <a:spcBef>
                <a:spcPct val="0"/>
              </a:spcBef>
            </a:pP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AutoNum type="arabicPeriod" startAt="1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Multi-Region Support </a:t>
            </a: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Expand beyond Boston to multiple cities nationwide</a:t>
            </a: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Region-specific resource databases and configuration system</a:t>
            </a: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Impact: Scalable platform for emergency agencies across the country</a:t>
            </a:r>
          </a:p>
          <a:p>
            <a:pPr algn="l">
              <a:lnSpc>
                <a:spcPts val="3409"/>
              </a:lnSpc>
              <a:spcBef>
                <a:spcPct val="0"/>
              </a:spcBef>
            </a:pP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AutoNum type="arabicPeriod" startAt="1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Domain-Specific Model Fine-Tuning </a:t>
            </a: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Fine-tune Claude models on emergency response data</a:t>
            </a: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Optimize for crisis-specific language and decision patterns</a:t>
            </a:r>
          </a:p>
          <a:p>
            <a:pPr algn="l" marL="525853" indent="-262927" lvl="1">
              <a:lnSpc>
                <a:spcPts val="3409"/>
              </a:lnSpc>
              <a:spcBef>
                <a:spcPct val="0"/>
              </a:spcBef>
              <a:buFont typeface="Arial"/>
              <a:buChar char="•"/>
            </a:pPr>
            <a:r>
              <a:rPr lang="en-US" sz="243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Impact: Enhanced agent performance with specialized AI models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42646">
            <a:off x="12881963" y="-1109525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49364">
            <a:off x="12578151" y="8724166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124834" y="1511152"/>
            <a:ext cx="16038332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Transforming Crisis Response with Multi-Agent AI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4092" y="4713268"/>
            <a:ext cx="15659815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What We Delivered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 production-ready multi-agent system that coordinates flash flood emergency response in under 40 seconds—67-135x faster than traditional manual methods.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42646">
            <a:off x="12881963" y="-1109525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849364">
            <a:off x="12578151" y="8724166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48531"/>
            <a:ext cx="7146131" cy="104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9"/>
              </a:lnSpc>
              <a:spcBef>
                <a:spcPct val="0"/>
              </a:spcBef>
            </a:pPr>
            <a:r>
              <a:rPr lang="en-US" sz="6128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5094" y="1967230"/>
            <a:ext cx="16853820" cy="7546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5305" indent="-35765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We built 10 AI agents that respond to flash floods in 40 seconds—135x faster than manual methods</a:t>
            </a:r>
          </a:p>
          <a:p>
            <a:pPr algn="l" marL="715305" indent="-35765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Multi-agent architecture works for complex, time-critical coordination</a:t>
            </a:r>
          </a:p>
          <a:p>
            <a:pPr algn="l" marL="715305" indent="-35765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Open-source collaboration accelerates innovation and strengthens communities</a:t>
            </a:r>
          </a:p>
          <a:p>
            <a:pPr algn="l" marL="715305" indent="-35765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Deployment matters as much as development—automation is essential</a:t>
            </a:r>
          </a:p>
          <a:p>
            <a:pPr algn="l" marL="715305" indent="-35765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Real-world impact: 40 seconds isn't just a metric—it saves lives</a:t>
            </a:r>
          </a:p>
          <a:p>
            <a:pPr algn="l" marL="715305" indent="-35765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Cross-disciplinary teams create better solutions than individual expertise</a:t>
            </a:r>
          </a:p>
          <a:p>
            <a:pPr algn="l" marL="715305" indent="-35765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Core insight: Intelligent systems work when agents collaborate seamlessly</a:t>
            </a:r>
          </a:p>
          <a:p>
            <a:pPr algn="l" marL="715305" indent="-35765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Speed + Coordination + Intelligence = Lives Saved</a:t>
            </a:r>
          </a:p>
          <a:p>
            <a:pPr algn="l" marL="715305" indent="-35765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We built a blueprint for intelligent crisis management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216" y="4994252"/>
            <a:ext cx="8571548" cy="4864354"/>
          </a:xfrm>
          <a:custGeom>
            <a:avLst/>
            <a:gdLst/>
            <a:ahLst/>
            <a:cxnLst/>
            <a:rect r="r" b="b" t="t" l="l"/>
            <a:pathLst>
              <a:path h="4864354" w="8571548">
                <a:moveTo>
                  <a:pt x="0" y="0"/>
                </a:moveTo>
                <a:lnTo>
                  <a:pt x="8571548" y="0"/>
                </a:lnTo>
                <a:lnTo>
                  <a:pt x="8571548" y="4864353"/>
                </a:lnTo>
                <a:lnTo>
                  <a:pt x="0" y="4864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3799" y="4994252"/>
            <a:ext cx="8535140" cy="4833023"/>
          </a:xfrm>
          <a:custGeom>
            <a:avLst/>
            <a:gdLst/>
            <a:ahLst/>
            <a:cxnLst/>
            <a:rect r="r" b="b" t="t" l="l"/>
            <a:pathLst>
              <a:path h="4833023" w="8535140">
                <a:moveTo>
                  <a:pt x="0" y="0"/>
                </a:moveTo>
                <a:lnTo>
                  <a:pt x="8535141" y="0"/>
                </a:lnTo>
                <a:lnTo>
                  <a:pt x="8535141" y="4833023"/>
                </a:lnTo>
                <a:lnTo>
                  <a:pt x="0" y="4833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4216" y="448531"/>
            <a:ext cx="7146131" cy="104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79"/>
              </a:lnSpc>
              <a:spcBef>
                <a:spcPct val="0"/>
              </a:spcBef>
            </a:pPr>
            <a:r>
              <a:rPr lang="en-US" sz="6128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Links: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4216" y="2067821"/>
            <a:ext cx="16230600" cy="97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4"/>
              </a:lnSpc>
            </a:pPr>
            <a:r>
              <a:rPr lang="en-US" sz="2914" spc="9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Group 6 GitHub Repo Link: </a:t>
            </a:r>
            <a:r>
              <a:rPr lang="en-US" sz="2914" spc="93" u="sng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  <a:hlinkClick r:id="rId4" tooltip="https://github.com/priyankaraghunathan15/flash-flood-emergency-ai"/>
              </a:rPr>
              <a:t>https://github.com/priyankaraghunathan15/flash-flood-emergency-ai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4216" y="3612501"/>
            <a:ext cx="16230600" cy="973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34"/>
              </a:lnSpc>
            </a:pPr>
            <a:r>
              <a:rPr lang="en-US" sz="2914" spc="9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Group 6 Google Drive Link: </a:t>
            </a:r>
            <a:r>
              <a:rPr lang="en-US" sz="2914" spc="93" u="sng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https://drive.google.com/drive/folders/1A-OzVCkf8PPznL_fdbGQwyTPJ1FjbFcZ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165475"/>
            <a:ext cx="16230600" cy="385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Thank You 💙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Team Group 6 | ALY 6980 - NANDA Capstone Project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 Under the guidance of Dr. Hema Seshadri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87215" y="6537196"/>
            <a:ext cx="2387095" cy="238709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37466" y="9021680"/>
            <a:ext cx="3086592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1"/>
              </a:lnSpc>
            </a:pPr>
            <a:r>
              <a:rPr lang="en-US" sz="1993" spc="6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Feiyang Chen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37466" y="9317070"/>
            <a:ext cx="3086592" cy="24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"/>
              </a:lnSpc>
            </a:pPr>
            <a:r>
              <a:rPr lang="en-US" sz="1493" spc="47">
                <a:solidFill>
                  <a:srgbClr val="49C3FB"/>
                </a:solidFill>
                <a:latin typeface="Saira Light"/>
                <a:ea typeface="Saira Light"/>
                <a:cs typeface="Saira Light"/>
                <a:sym typeface="Saira Light"/>
              </a:rPr>
              <a:t>chen.feiya@northeastern.edu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291276" y="6641257"/>
            <a:ext cx="2178974" cy="217897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679" r="0" b="-16679"/>
              </a:stretch>
            </a:blipFill>
            <a:ln w="85725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985014" y="2705630"/>
            <a:ext cx="2387095" cy="23870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407156" y="6537196"/>
            <a:ext cx="2387095" cy="23870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11217" y="6641257"/>
            <a:ext cx="2178974" cy="217897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62" t="0" r="-62" b="0"/>
              </a:stretch>
            </a:blipFill>
            <a:ln w="85725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sp>
        <p:nvSpPr>
          <p:cNvPr name="Freeform 17" id="17"/>
          <p:cNvSpPr/>
          <p:nvPr/>
        </p:nvSpPr>
        <p:spPr>
          <a:xfrm flipH="false" flipV="false" rot="1242646">
            <a:off x="13031202" y="-334452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8" id="18"/>
          <p:cNvGrpSpPr/>
          <p:nvPr/>
        </p:nvGrpSpPr>
        <p:grpSpPr>
          <a:xfrm rot="0">
            <a:off x="4841813" y="2705630"/>
            <a:ext cx="2387095" cy="238709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945874" y="2809691"/>
            <a:ext cx="2178974" cy="21789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2833" t="-97343" r="-25904" b="-67080"/>
              </a:stretch>
            </a:blipFill>
            <a:ln w="85725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667410" y="6537196"/>
            <a:ext cx="2387095" cy="238709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71471" y="6641257"/>
            <a:ext cx="2178974" cy="217897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85725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11089075" y="2811115"/>
            <a:ext cx="2178974" cy="217897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5046" r="0" b="-25046"/>
              </a:stretch>
            </a:blipFill>
            <a:ln w="85725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8019339" y="2705630"/>
            <a:ext cx="2387095" cy="238709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123400" y="2809691"/>
            <a:ext cx="2178974" cy="217897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50620" t="-136150" r="-48084" b="-28789"/>
              </a:stretch>
            </a:blipFill>
            <a:ln w="85725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10635265" y="5190114"/>
            <a:ext cx="3086592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1"/>
              </a:lnSpc>
            </a:pPr>
            <a:r>
              <a:rPr lang="en-US" sz="1993" spc="6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Hanifa Logose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35265" y="5485503"/>
            <a:ext cx="3086592" cy="24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"/>
              </a:lnSpc>
            </a:pPr>
            <a:r>
              <a:rPr lang="en-US" sz="1493" spc="47">
                <a:solidFill>
                  <a:srgbClr val="49C3FB"/>
                </a:solidFill>
                <a:latin typeface="Saira Light"/>
                <a:ea typeface="Saira Light"/>
                <a:cs typeface="Saira Light"/>
                <a:sym typeface="Saira Light"/>
              </a:rPr>
              <a:t>logose.h@northeastern.edu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47321" y="5146480"/>
            <a:ext cx="4176079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1"/>
              </a:lnSpc>
            </a:pPr>
            <a:r>
              <a:rPr lang="en-US" sz="1993" spc="6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Kishan Preetam Kommanna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057408" y="9021680"/>
            <a:ext cx="3086592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1"/>
              </a:lnSpc>
            </a:pPr>
            <a:r>
              <a:rPr lang="en-US" sz="1993" spc="6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Priyanka Raghunathan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57408" y="9317070"/>
            <a:ext cx="3224365" cy="24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"/>
              </a:lnSpc>
            </a:pPr>
            <a:r>
              <a:rPr lang="en-US" sz="1493" spc="47">
                <a:solidFill>
                  <a:srgbClr val="49C3FB"/>
                </a:solidFill>
                <a:latin typeface="Saira Light"/>
                <a:ea typeface="Saira Light"/>
                <a:cs typeface="Saira Light"/>
                <a:sym typeface="Saira Light"/>
              </a:rPr>
              <a:t>raghunathan.p@northeastern.edu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665544" y="373232"/>
            <a:ext cx="9656408" cy="1218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03"/>
              </a:lnSpc>
              <a:spcBef>
                <a:spcPct val="0"/>
              </a:spcBef>
            </a:pPr>
            <a:r>
              <a:rPr lang="en-US" sz="7145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TEAM MEMBERS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492065" y="5485503"/>
            <a:ext cx="3086592" cy="24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"/>
              </a:lnSpc>
            </a:pPr>
            <a:r>
              <a:rPr lang="en-US" sz="1493" spc="47">
                <a:solidFill>
                  <a:srgbClr val="49C3FB"/>
                </a:solidFill>
                <a:latin typeface="Saira Light"/>
                <a:ea typeface="Saira Light"/>
                <a:cs typeface="Saira Light"/>
                <a:sym typeface="Saira Light"/>
              </a:rPr>
              <a:t>Kommana.k@northeastern.edu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17662" y="9021680"/>
            <a:ext cx="3086592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1"/>
              </a:lnSpc>
            </a:pPr>
            <a:r>
              <a:rPr lang="en-US" sz="1993" spc="6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Shilin Wang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17662" y="9317070"/>
            <a:ext cx="3086592" cy="24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"/>
              </a:lnSpc>
            </a:pPr>
            <a:r>
              <a:rPr lang="en-US" sz="1493" spc="47">
                <a:solidFill>
                  <a:srgbClr val="49C3FB"/>
                </a:solidFill>
                <a:latin typeface="Saira Light"/>
                <a:ea typeface="Saira Light"/>
                <a:cs typeface="Saira Light"/>
                <a:sym typeface="Saira Light"/>
              </a:rPr>
              <a:t>wang.shili@northeastern.edu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669591" y="5190114"/>
            <a:ext cx="3086592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1"/>
              </a:lnSpc>
            </a:pPr>
            <a:r>
              <a:rPr lang="en-US" sz="1993" spc="6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Tanvi Kadam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669591" y="5485503"/>
            <a:ext cx="3086592" cy="24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"/>
              </a:lnSpc>
            </a:pPr>
            <a:r>
              <a:rPr lang="en-US" sz="1493" spc="47">
                <a:solidFill>
                  <a:srgbClr val="49C3FB"/>
                </a:solidFill>
                <a:latin typeface="Saira Light"/>
                <a:ea typeface="Saira Light"/>
                <a:cs typeface="Saira Light"/>
                <a:sym typeface="Saira Light"/>
              </a:rPr>
              <a:t>kadam.ta@northeastern.edu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2995269" y="6635723"/>
            <a:ext cx="2178974" cy="2178974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6747" r="0" b="-16747"/>
              </a:stretch>
            </a:blipFill>
            <a:ln w="85725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</p:grpSp>
      <p:sp>
        <p:nvSpPr>
          <p:cNvPr name="TextBox 48" id="48"/>
          <p:cNvSpPr txBox="true"/>
          <p:nvPr/>
        </p:nvSpPr>
        <p:spPr>
          <a:xfrm rot="0">
            <a:off x="12440142" y="9058356"/>
            <a:ext cx="3086592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91"/>
              </a:lnSpc>
            </a:pPr>
            <a:r>
              <a:rPr lang="en-US" sz="1993" spc="63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Ruizhe Zhang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541459" y="9310112"/>
            <a:ext cx="3086592" cy="247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"/>
              </a:lnSpc>
            </a:pPr>
            <a:r>
              <a:rPr lang="en-US" sz="1493" spc="47">
                <a:solidFill>
                  <a:srgbClr val="49C3FB"/>
                </a:solidFill>
                <a:latin typeface="Saira Light"/>
                <a:ea typeface="Saira Light"/>
                <a:cs typeface="Saira Light"/>
                <a:sym typeface="Saira Light"/>
              </a:rPr>
              <a:t>zhang.ruizhe@northeastern.edu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2887837" y="6531663"/>
            <a:ext cx="2387095" cy="2387095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93FFFF">
                      <a:alpha val="100000"/>
                    </a:srgbClr>
                  </a:gs>
                  <a:gs pos="100000">
                    <a:srgbClr val="3995BC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1242646">
            <a:off x="-3032536" y="7031014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725150" y="0"/>
            <a:ext cx="7611927" cy="10287000"/>
          </a:xfrm>
          <a:custGeom>
            <a:avLst/>
            <a:gdLst/>
            <a:ahLst/>
            <a:cxnLst/>
            <a:rect r="r" b="b" t="t" l="l"/>
            <a:pathLst>
              <a:path h="10287000" w="7611927">
                <a:moveTo>
                  <a:pt x="7611927" y="0"/>
                </a:moveTo>
                <a:lnTo>
                  <a:pt x="0" y="0"/>
                </a:lnTo>
                <a:lnTo>
                  <a:pt x="0" y="10287000"/>
                </a:lnTo>
                <a:lnTo>
                  <a:pt x="7611927" y="10287000"/>
                </a:lnTo>
                <a:lnTo>
                  <a:pt x="7611927" y="0"/>
                </a:lnTo>
                <a:close/>
              </a:path>
            </a:pathLst>
          </a:custGeom>
          <a:blipFill>
            <a:blip r:embed="rId2"/>
            <a:stretch>
              <a:fillRect l="-17571" t="0" r="-1757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9801" y="450033"/>
            <a:ext cx="7974909" cy="149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41"/>
              </a:lnSpc>
              <a:spcBef>
                <a:spcPct val="0"/>
              </a:spcBef>
            </a:pPr>
            <a:r>
              <a:rPr lang="en-US" sz="8743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Introduction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094922" y="2180838"/>
            <a:ext cx="6673662" cy="6529897"/>
            <a:chOff x="0" y="0"/>
            <a:chExt cx="1757672" cy="17198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57672" cy="1719808"/>
            </a:xfrm>
            <a:custGeom>
              <a:avLst/>
              <a:gdLst/>
              <a:ahLst/>
              <a:cxnLst/>
              <a:rect r="r" b="b" t="t" l="l"/>
              <a:pathLst>
                <a:path h="1719808" w="1757672">
                  <a:moveTo>
                    <a:pt x="0" y="0"/>
                  </a:moveTo>
                  <a:lnTo>
                    <a:pt x="1757672" y="0"/>
                  </a:lnTo>
                  <a:lnTo>
                    <a:pt x="1757672" y="1719808"/>
                  </a:lnTo>
                  <a:lnTo>
                    <a:pt x="0" y="1719808"/>
                  </a:lnTo>
                  <a:close/>
                </a:path>
              </a:pathLst>
            </a:custGeom>
            <a:gradFill rotWithShape="true">
              <a:gsLst>
                <a:gs pos="0">
                  <a:srgbClr val="000102">
                    <a:alpha val="63000"/>
                  </a:srgbClr>
                </a:gs>
                <a:gs pos="100000">
                  <a:srgbClr val="000000">
                    <a:alpha val="59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92FEFE">
                      <a:alpha val="100000"/>
                    </a:srgbClr>
                  </a:gs>
                  <a:gs pos="100000">
                    <a:srgbClr val="3894BB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757672" cy="176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477318" y="3288724"/>
            <a:ext cx="5908871" cy="470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24"/>
              </a:lnSpc>
            </a:pPr>
            <a:r>
              <a:rPr lang="en-US" sz="2536" spc="81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Why Multi-Agent AI Archit</a:t>
            </a: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ecture?</a:t>
            </a:r>
          </a:p>
          <a:p>
            <a:pPr algn="ctr" marL="0" indent="0" lvl="0">
              <a:lnSpc>
                <a:spcPts val="3424"/>
              </a:lnSpc>
            </a:pPr>
          </a:p>
          <a:p>
            <a:pPr algn="ctr" marL="0" indent="0" lvl="0">
              <a:lnSpc>
                <a:spcPts val="3424"/>
              </a:lnSpc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✓ Autonomous operation - no manual bottlenecks</a:t>
            </a:r>
          </a:p>
          <a:p>
            <a:pPr algn="ctr" marL="0" indent="0" lvl="0">
              <a:lnSpc>
                <a:spcPts val="3424"/>
              </a:lnSpc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✓ Parallel processing - multiple tasks simultaneously</a:t>
            </a:r>
          </a:p>
          <a:p>
            <a:pPr algn="ctr" marL="0" indent="0" lvl="0">
              <a:lnSpc>
                <a:spcPts val="3424"/>
              </a:lnSpc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✓ Adaptive intelligence - learns and improves responses</a:t>
            </a:r>
          </a:p>
          <a:p>
            <a:pPr algn="ctr" marL="0" indent="0" lvl="0">
              <a:lnSpc>
                <a:spcPts val="3424"/>
              </a:lnSpc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✓ Seamless collaboration - agents communicate and coordinate</a:t>
            </a:r>
          </a:p>
          <a:p>
            <a:pPr algn="ctr" marL="0" indent="0" lvl="0">
              <a:lnSpc>
                <a:spcPts val="342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22564" y="2217162"/>
            <a:ext cx="9509382" cy="68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24"/>
              </a:lnSpc>
            </a:pPr>
            <a:r>
              <a:rPr lang="en-US" sz="2536" spc="81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What W</a:t>
            </a: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 Built:</a:t>
            </a:r>
          </a:p>
          <a:p>
            <a:pPr algn="just" marL="0" indent="0" lvl="0">
              <a:lnSpc>
                <a:spcPts val="3424"/>
              </a:lnSpc>
            </a:pPr>
          </a:p>
          <a:p>
            <a:pPr algn="just" marL="0" indent="0" lvl="0">
              <a:lnSpc>
                <a:spcPts val="3424"/>
              </a:lnSpc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AI-Powered Multi-Agent System for Flash Flood Emergency Response</a:t>
            </a:r>
          </a:p>
          <a:p>
            <a:pPr algn="just" marL="0" indent="0" lvl="0">
              <a:lnSpc>
                <a:spcPts val="3424"/>
              </a:lnSpc>
            </a:pPr>
          </a:p>
          <a:p>
            <a:pPr algn="just" marL="0" indent="0" lvl="0">
              <a:lnSpc>
                <a:spcPts val="3424"/>
              </a:lnSpc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A intelligent crisis response system using autonomous AI agents that work together to:</a:t>
            </a:r>
          </a:p>
          <a:p>
            <a:pPr algn="just" marL="0" indent="0" lvl="0">
              <a:lnSpc>
                <a:spcPts val="3424"/>
              </a:lnSpc>
            </a:pPr>
          </a:p>
          <a:p>
            <a:pPr algn="just" marL="547679" indent="-273839" lvl="1">
              <a:lnSpc>
                <a:spcPts val="3424"/>
              </a:lnSpc>
              <a:buFont typeface="Arial"/>
              <a:buChar char="•"/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Detect and analyze flash flood threats in real-time</a:t>
            </a:r>
          </a:p>
          <a:p>
            <a:pPr algn="just" marL="547679" indent="-273839" lvl="1">
              <a:lnSpc>
                <a:spcPts val="3424"/>
              </a:lnSpc>
              <a:buFont typeface="Arial"/>
              <a:buChar char="•"/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Coordinate emergency response across multiple teams</a:t>
            </a:r>
          </a:p>
          <a:p>
            <a:pPr algn="just" marL="547679" indent="-273839" lvl="1">
              <a:lnSpc>
                <a:spcPts val="3424"/>
              </a:lnSpc>
              <a:buFont typeface="Arial"/>
              <a:buChar char="•"/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Optimize resource allocation and deployment</a:t>
            </a:r>
          </a:p>
          <a:p>
            <a:pPr algn="just" marL="547679" indent="-273839" lvl="1">
              <a:lnSpc>
                <a:spcPts val="3424"/>
              </a:lnSpc>
              <a:buFont typeface="Arial"/>
              <a:buChar char="•"/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Enable rapid decision-making during critical moments</a:t>
            </a:r>
          </a:p>
          <a:p>
            <a:pPr algn="just">
              <a:lnSpc>
                <a:spcPts val="3424"/>
              </a:lnSpc>
            </a:pPr>
          </a:p>
          <a:p>
            <a:pPr algn="just">
              <a:lnSpc>
                <a:spcPts val="3424"/>
              </a:lnSpc>
            </a:pPr>
            <a:r>
              <a:rPr lang="en-US" sz="2536" spc="81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Built to reduce response time and save lives during critical flash flood events</a:t>
            </a:r>
          </a:p>
          <a:p>
            <a:pPr algn="just" marL="0" indent="0" lvl="0">
              <a:lnSpc>
                <a:spcPts val="342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539547">
            <a:off x="12193727" y="-2512957"/>
            <a:ext cx="9072192" cy="4456714"/>
          </a:xfrm>
          <a:custGeom>
            <a:avLst/>
            <a:gdLst/>
            <a:ahLst/>
            <a:cxnLst/>
            <a:rect r="r" b="b" t="t" l="l"/>
            <a:pathLst>
              <a:path h="4456714" w="9072192">
                <a:moveTo>
                  <a:pt x="0" y="0"/>
                </a:moveTo>
                <a:lnTo>
                  <a:pt x="9072192" y="0"/>
                </a:lnTo>
                <a:lnTo>
                  <a:pt x="9072192" y="4456714"/>
                </a:lnTo>
                <a:lnTo>
                  <a:pt x="0" y="4456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27862">
            <a:off x="-3367854" y="6467877"/>
            <a:ext cx="10318989" cy="5069203"/>
          </a:xfrm>
          <a:custGeom>
            <a:avLst/>
            <a:gdLst/>
            <a:ahLst/>
            <a:cxnLst/>
            <a:rect r="r" b="b" t="t" l="l"/>
            <a:pathLst>
              <a:path h="5069203" w="10318989">
                <a:moveTo>
                  <a:pt x="0" y="0"/>
                </a:moveTo>
                <a:lnTo>
                  <a:pt x="10318988" y="0"/>
                </a:lnTo>
                <a:lnTo>
                  <a:pt x="10318988" y="5069203"/>
                </a:lnTo>
                <a:lnTo>
                  <a:pt x="0" y="506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151258" y="4618123"/>
            <a:ext cx="4401278" cy="4384355"/>
            <a:chOff x="0" y="0"/>
            <a:chExt cx="1159184" cy="11547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9184" cy="1154727"/>
            </a:xfrm>
            <a:custGeom>
              <a:avLst/>
              <a:gdLst/>
              <a:ahLst/>
              <a:cxnLst/>
              <a:rect r="r" b="b" t="t" l="l"/>
              <a:pathLst>
                <a:path h="1154727" w="1159184">
                  <a:moveTo>
                    <a:pt x="0" y="0"/>
                  </a:moveTo>
                  <a:lnTo>
                    <a:pt x="1159184" y="0"/>
                  </a:lnTo>
                  <a:lnTo>
                    <a:pt x="1159184" y="1154727"/>
                  </a:lnTo>
                  <a:lnTo>
                    <a:pt x="0" y="1154727"/>
                  </a:lnTo>
                  <a:close/>
                </a:path>
              </a:pathLst>
            </a:custGeom>
            <a:gradFill rotWithShape="true">
              <a:gsLst>
                <a:gs pos="0">
                  <a:srgbClr val="000102">
                    <a:alpha val="63000"/>
                  </a:srgbClr>
                </a:gs>
                <a:gs pos="100000">
                  <a:srgbClr val="000000">
                    <a:alpha val="59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92FEFE">
                      <a:alpha val="100000"/>
                    </a:srgbClr>
                  </a:gs>
                  <a:gs pos="100000">
                    <a:srgbClr val="3894BB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159184" cy="1202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66628" y="4618123"/>
            <a:ext cx="4401278" cy="4384355"/>
            <a:chOff x="0" y="0"/>
            <a:chExt cx="1159184" cy="11547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9184" cy="1154727"/>
            </a:xfrm>
            <a:custGeom>
              <a:avLst/>
              <a:gdLst/>
              <a:ahLst/>
              <a:cxnLst/>
              <a:rect r="r" b="b" t="t" l="l"/>
              <a:pathLst>
                <a:path h="1154727" w="1159184">
                  <a:moveTo>
                    <a:pt x="0" y="0"/>
                  </a:moveTo>
                  <a:lnTo>
                    <a:pt x="1159184" y="0"/>
                  </a:lnTo>
                  <a:lnTo>
                    <a:pt x="1159184" y="1154727"/>
                  </a:lnTo>
                  <a:lnTo>
                    <a:pt x="0" y="1154727"/>
                  </a:lnTo>
                  <a:close/>
                </a:path>
              </a:pathLst>
            </a:custGeom>
            <a:gradFill rotWithShape="true">
              <a:gsLst>
                <a:gs pos="0">
                  <a:srgbClr val="000102">
                    <a:alpha val="63000"/>
                  </a:srgbClr>
                </a:gs>
                <a:gs pos="100000">
                  <a:srgbClr val="000000">
                    <a:alpha val="59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92FEFE">
                      <a:alpha val="100000"/>
                    </a:srgbClr>
                  </a:gs>
                  <a:gs pos="100000">
                    <a:srgbClr val="3894BB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59184" cy="1202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81998" y="4618123"/>
            <a:ext cx="4401278" cy="4384355"/>
            <a:chOff x="0" y="0"/>
            <a:chExt cx="1159184" cy="115472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9184" cy="1154727"/>
            </a:xfrm>
            <a:custGeom>
              <a:avLst/>
              <a:gdLst/>
              <a:ahLst/>
              <a:cxnLst/>
              <a:rect r="r" b="b" t="t" l="l"/>
              <a:pathLst>
                <a:path h="1154727" w="1159184">
                  <a:moveTo>
                    <a:pt x="0" y="0"/>
                  </a:moveTo>
                  <a:lnTo>
                    <a:pt x="1159184" y="0"/>
                  </a:lnTo>
                  <a:lnTo>
                    <a:pt x="1159184" y="1154727"/>
                  </a:lnTo>
                  <a:lnTo>
                    <a:pt x="0" y="1154727"/>
                  </a:lnTo>
                  <a:close/>
                </a:path>
              </a:pathLst>
            </a:custGeom>
            <a:gradFill rotWithShape="true">
              <a:gsLst>
                <a:gs pos="0">
                  <a:srgbClr val="000102">
                    <a:alpha val="63000"/>
                  </a:srgbClr>
                </a:gs>
                <a:gs pos="100000">
                  <a:srgbClr val="000000">
                    <a:alpha val="59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92FEFE">
                      <a:alpha val="100000"/>
                    </a:srgbClr>
                  </a:gs>
                  <a:gs pos="100000">
                    <a:srgbClr val="3894BB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59184" cy="1202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916424" y="4326969"/>
            <a:ext cx="2870944" cy="887186"/>
            <a:chOff x="0" y="0"/>
            <a:chExt cx="584971" cy="1807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4971" cy="180769"/>
            </a:xfrm>
            <a:custGeom>
              <a:avLst/>
              <a:gdLst/>
              <a:ahLst/>
              <a:cxnLst/>
              <a:rect r="r" b="b" t="t" l="l"/>
              <a:pathLst>
                <a:path h="180769" w="584971">
                  <a:moveTo>
                    <a:pt x="18877" y="0"/>
                  </a:moveTo>
                  <a:lnTo>
                    <a:pt x="566095" y="0"/>
                  </a:lnTo>
                  <a:cubicBezTo>
                    <a:pt x="576520" y="0"/>
                    <a:pt x="584971" y="8451"/>
                    <a:pt x="584971" y="18877"/>
                  </a:cubicBezTo>
                  <a:lnTo>
                    <a:pt x="584971" y="161893"/>
                  </a:lnTo>
                  <a:cubicBezTo>
                    <a:pt x="584971" y="166899"/>
                    <a:pt x="582983" y="171700"/>
                    <a:pt x="579443" y="175240"/>
                  </a:cubicBezTo>
                  <a:cubicBezTo>
                    <a:pt x="575903" y="178780"/>
                    <a:pt x="571101" y="180769"/>
                    <a:pt x="566095" y="180769"/>
                  </a:cubicBezTo>
                  <a:lnTo>
                    <a:pt x="18877" y="180769"/>
                  </a:lnTo>
                  <a:cubicBezTo>
                    <a:pt x="8451" y="180769"/>
                    <a:pt x="0" y="172318"/>
                    <a:pt x="0" y="161893"/>
                  </a:cubicBezTo>
                  <a:lnTo>
                    <a:pt x="0" y="18877"/>
                  </a:lnTo>
                  <a:cubicBezTo>
                    <a:pt x="0" y="13870"/>
                    <a:pt x="1989" y="9069"/>
                    <a:pt x="5529" y="5529"/>
                  </a:cubicBezTo>
                  <a:cubicBezTo>
                    <a:pt x="9069" y="1989"/>
                    <a:pt x="13870" y="0"/>
                    <a:pt x="188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84971" cy="2283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  <a:r>
                <a:rPr lang="en-US" b="true" sz="2234" spc="147">
                  <a:solidFill>
                    <a:srgbClr val="181B2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Slow Response Times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31795" y="4326969"/>
            <a:ext cx="2870944" cy="887186"/>
            <a:chOff x="0" y="0"/>
            <a:chExt cx="584971" cy="1807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4971" cy="180769"/>
            </a:xfrm>
            <a:custGeom>
              <a:avLst/>
              <a:gdLst/>
              <a:ahLst/>
              <a:cxnLst/>
              <a:rect r="r" b="b" t="t" l="l"/>
              <a:pathLst>
                <a:path h="180769" w="584971">
                  <a:moveTo>
                    <a:pt x="18877" y="0"/>
                  </a:moveTo>
                  <a:lnTo>
                    <a:pt x="566095" y="0"/>
                  </a:lnTo>
                  <a:cubicBezTo>
                    <a:pt x="576520" y="0"/>
                    <a:pt x="584971" y="8451"/>
                    <a:pt x="584971" y="18877"/>
                  </a:cubicBezTo>
                  <a:lnTo>
                    <a:pt x="584971" y="161893"/>
                  </a:lnTo>
                  <a:cubicBezTo>
                    <a:pt x="584971" y="166899"/>
                    <a:pt x="582983" y="171700"/>
                    <a:pt x="579443" y="175240"/>
                  </a:cubicBezTo>
                  <a:cubicBezTo>
                    <a:pt x="575903" y="178780"/>
                    <a:pt x="571101" y="180769"/>
                    <a:pt x="566095" y="180769"/>
                  </a:cubicBezTo>
                  <a:lnTo>
                    <a:pt x="18877" y="180769"/>
                  </a:lnTo>
                  <a:cubicBezTo>
                    <a:pt x="8451" y="180769"/>
                    <a:pt x="0" y="172318"/>
                    <a:pt x="0" y="161893"/>
                  </a:cubicBezTo>
                  <a:lnTo>
                    <a:pt x="0" y="18877"/>
                  </a:lnTo>
                  <a:cubicBezTo>
                    <a:pt x="0" y="13870"/>
                    <a:pt x="1989" y="9069"/>
                    <a:pt x="5529" y="5529"/>
                  </a:cubicBezTo>
                  <a:cubicBezTo>
                    <a:pt x="9069" y="1989"/>
                    <a:pt x="13870" y="0"/>
                    <a:pt x="188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84971" cy="22839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  <a:r>
                <a:rPr lang="en-US" b="true" sz="2234" spc="147">
                  <a:solidFill>
                    <a:srgbClr val="181B2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Poor Coordination &amp; Communication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47165" y="4326969"/>
            <a:ext cx="2870944" cy="1277711"/>
            <a:chOff x="0" y="0"/>
            <a:chExt cx="584971" cy="26034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4971" cy="260341"/>
            </a:xfrm>
            <a:custGeom>
              <a:avLst/>
              <a:gdLst/>
              <a:ahLst/>
              <a:cxnLst/>
              <a:rect r="r" b="b" t="t" l="l"/>
              <a:pathLst>
                <a:path h="260341" w="584971">
                  <a:moveTo>
                    <a:pt x="18877" y="0"/>
                  </a:moveTo>
                  <a:lnTo>
                    <a:pt x="566095" y="0"/>
                  </a:lnTo>
                  <a:cubicBezTo>
                    <a:pt x="576520" y="0"/>
                    <a:pt x="584971" y="8451"/>
                    <a:pt x="584971" y="18877"/>
                  </a:cubicBezTo>
                  <a:lnTo>
                    <a:pt x="584971" y="241464"/>
                  </a:lnTo>
                  <a:cubicBezTo>
                    <a:pt x="584971" y="246471"/>
                    <a:pt x="582983" y="251272"/>
                    <a:pt x="579443" y="254812"/>
                  </a:cubicBezTo>
                  <a:cubicBezTo>
                    <a:pt x="575903" y="258352"/>
                    <a:pt x="571101" y="260341"/>
                    <a:pt x="566095" y="260341"/>
                  </a:cubicBezTo>
                  <a:lnTo>
                    <a:pt x="18877" y="260341"/>
                  </a:lnTo>
                  <a:cubicBezTo>
                    <a:pt x="8451" y="260341"/>
                    <a:pt x="0" y="251890"/>
                    <a:pt x="0" y="241464"/>
                  </a:cubicBezTo>
                  <a:lnTo>
                    <a:pt x="0" y="18877"/>
                  </a:lnTo>
                  <a:cubicBezTo>
                    <a:pt x="0" y="13870"/>
                    <a:pt x="1989" y="9069"/>
                    <a:pt x="5529" y="5529"/>
                  </a:cubicBezTo>
                  <a:cubicBezTo>
                    <a:pt x="9069" y="1989"/>
                    <a:pt x="13870" y="0"/>
                    <a:pt x="188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584971" cy="30796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  <a:r>
                <a:rPr lang="en-US" b="true" sz="2234" spc="147">
                  <a:solidFill>
                    <a:srgbClr val="181B2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Inefficient Resource Allocation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746885" y="8265940"/>
            <a:ext cx="1210024" cy="1190223"/>
          </a:xfrm>
          <a:custGeom>
            <a:avLst/>
            <a:gdLst/>
            <a:ahLst/>
            <a:cxnLst/>
            <a:rect r="r" b="b" t="t" l="l"/>
            <a:pathLst>
              <a:path h="1190223" w="1210024">
                <a:moveTo>
                  <a:pt x="0" y="0"/>
                </a:moveTo>
                <a:lnTo>
                  <a:pt x="1210023" y="0"/>
                </a:lnTo>
                <a:lnTo>
                  <a:pt x="1210023" y="1190224"/>
                </a:lnTo>
                <a:lnTo>
                  <a:pt x="0" y="1190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8866387" y="8423708"/>
            <a:ext cx="1334804" cy="1111527"/>
          </a:xfrm>
          <a:custGeom>
            <a:avLst/>
            <a:gdLst/>
            <a:ahLst/>
            <a:cxnLst/>
            <a:rect r="r" b="b" t="t" l="l"/>
            <a:pathLst>
              <a:path h="1111527" w="1334804">
                <a:moveTo>
                  <a:pt x="0" y="0"/>
                </a:moveTo>
                <a:lnTo>
                  <a:pt x="1334803" y="0"/>
                </a:lnTo>
                <a:lnTo>
                  <a:pt x="1334803" y="1111527"/>
                </a:lnTo>
                <a:lnTo>
                  <a:pt x="0" y="1111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504393" y="8186869"/>
            <a:ext cx="1348366" cy="1348366"/>
          </a:xfrm>
          <a:custGeom>
            <a:avLst/>
            <a:gdLst/>
            <a:ahLst/>
            <a:cxnLst/>
            <a:rect r="r" b="b" t="t" l="l"/>
            <a:pathLst>
              <a:path h="1348366" w="1348366">
                <a:moveTo>
                  <a:pt x="0" y="0"/>
                </a:moveTo>
                <a:lnTo>
                  <a:pt x="1348366" y="0"/>
                </a:lnTo>
                <a:lnTo>
                  <a:pt x="1348366" y="1348366"/>
                </a:lnTo>
                <a:lnTo>
                  <a:pt x="0" y="1348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1963608" y="795716"/>
            <a:ext cx="14765061" cy="111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60"/>
              </a:lnSpc>
              <a:spcBef>
                <a:spcPct val="0"/>
              </a:spcBef>
            </a:pPr>
            <a:r>
              <a:rPr lang="en-US" sz="6542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The Crisis Response Challenge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51258" y="2399744"/>
            <a:ext cx="14389762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Current Crisis Response Systems Face Critical Limitations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62718" y="5728505"/>
            <a:ext cx="3778357" cy="2742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6017" indent="-218009" lvl="1">
              <a:lnSpc>
                <a:spcPts val="2726"/>
              </a:lnSpc>
              <a:buFont typeface="Arial"/>
              <a:buChar char="•"/>
            </a:pPr>
            <a:r>
              <a:rPr lang="en-US" sz="2019" spc="64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T</a:t>
            </a:r>
            <a:r>
              <a:rPr lang="en-US" sz="2019" spc="64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raditional systems rely on manual coordination and sequential decision-making</a:t>
            </a:r>
          </a:p>
          <a:p>
            <a:pPr algn="l" marL="436017" indent="-218009" lvl="1">
              <a:lnSpc>
                <a:spcPts val="2726"/>
              </a:lnSpc>
              <a:buFont typeface="Arial"/>
              <a:buChar char="•"/>
            </a:pPr>
            <a:r>
              <a:rPr lang="en-US" sz="2019" spc="64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Delays in information processing during critical moments</a:t>
            </a:r>
          </a:p>
          <a:p>
            <a:pPr algn="l" marL="0" indent="0" lvl="0">
              <a:lnSpc>
                <a:spcPts val="2726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278088" y="5728505"/>
            <a:ext cx="3778357" cy="239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6017" indent="-218009" lvl="1">
              <a:lnSpc>
                <a:spcPts val="2726"/>
              </a:lnSpc>
              <a:buFont typeface="Arial"/>
              <a:buChar char="•"/>
            </a:pPr>
            <a:r>
              <a:rPr lang="en-US" sz="2019" spc="64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M</a:t>
            </a:r>
            <a:r>
              <a:rPr lang="en-US" sz="2019" spc="64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ultiple agencies and responders operate in silos</a:t>
            </a:r>
          </a:p>
          <a:p>
            <a:pPr algn="l" marL="436017" indent="-218009" lvl="1">
              <a:lnSpc>
                <a:spcPts val="2726"/>
              </a:lnSpc>
              <a:buFont typeface="Arial"/>
              <a:buChar char="•"/>
            </a:pPr>
            <a:r>
              <a:rPr lang="en-US" sz="2019" spc="64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Lack of real-time information sharing across teams</a:t>
            </a:r>
          </a:p>
          <a:p>
            <a:pPr algn="just" marL="0" indent="0" lvl="0">
              <a:lnSpc>
                <a:spcPts val="2726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2093458" y="5899955"/>
            <a:ext cx="3778357" cy="205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6017" indent="-218009" lvl="1">
              <a:lnSpc>
                <a:spcPts val="2726"/>
              </a:lnSpc>
              <a:buFont typeface="Arial"/>
              <a:buChar char="•"/>
            </a:pPr>
            <a:r>
              <a:rPr lang="en-US" sz="2019" spc="64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Static </a:t>
            </a:r>
            <a:r>
              <a:rPr lang="en-US" sz="2019" spc="64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response protocols can't adapt to dynamic crisis scenarios</a:t>
            </a:r>
          </a:p>
          <a:p>
            <a:pPr algn="l" marL="436017" indent="-218009" lvl="1">
              <a:lnSpc>
                <a:spcPts val="2726"/>
              </a:lnSpc>
              <a:buFont typeface="Arial"/>
              <a:buChar char="•"/>
            </a:pPr>
            <a:r>
              <a:rPr lang="en-US" sz="2019" spc="64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Suboptimal deployment of emergency resources</a:t>
            </a:r>
          </a:p>
          <a:p>
            <a:pPr algn="r" marL="0" indent="0" lvl="0">
              <a:lnSpc>
                <a:spcPts val="272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4014" y="8167435"/>
            <a:ext cx="7315200" cy="2932176"/>
          </a:xfrm>
          <a:custGeom>
            <a:avLst/>
            <a:gdLst/>
            <a:ahLst/>
            <a:cxnLst/>
            <a:rect r="r" b="b" t="t" l="l"/>
            <a:pathLst>
              <a:path h="2932176" w="731520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437083" y="8418423"/>
            <a:ext cx="7315200" cy="2932176"/>
          </a:xfrm>
          <a:custGeom>
            <a:avLst/>
            <a:gdLst/>
            <a:ahLst/>
            <a:cxnLst/>
            <a:rect r="r" b="b" t="t" l="l"/>
            <a:pathLst>
              <a:path h="2932176" w="731520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446814" y="8418423"/>
            <a:ext cx="7315200" cy="2932176"/>
          </a:xfrm>
          <a:custGeom>
            <a:avLst/>
            <a:gdLst/>
            <a:ahLst/>
            <a:cxnLst/>
            <a:rect r="r" b="b" t="t" l="l"/>
            <a:pathLst>
              <a:path h="2932176" w="7315200">
                <a:moveTo>
                  <a:pt x="0" y="0"/>
                </a:moveTo>
                <a:lnTo>
                  <a:pt x="7315200" y="0"/>
                </a:lnTo>
                <a:lnTo>
                  <a:pt x="7315200" y="2932176"/>
                </a:lnTo>
                <a:lnTo>
                  <a:pt x="0" y="2932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5" id="5"/>
          <p:cNvGrpSpPr/>
          <p:nvPr/>
        </p:nvGrpSpPr>
        <p:grpSpPr>
          <a:xfrm rot="0">
            <a:off x="453893" y="4205733"/>
            <a:ext cx="4120486" cy="697067"/>
            <a:chOff x="0" y="0"/>
            <a:chExt cx="701351" cy="1186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1351" cy="118648"/>
            </a:xfrm>
            <a:custGeom>
              <a:avLst/>
              <a:gdLst/>
              <a:ahLst/>
              <a:cxnLst/>
              <a:rect r="r" b="b" t="t" l="l"/>
              <a:pathLst>
                <a:path h="118648" w="701351">
                  <a:moveTo>
                    <a:pt x="13152" y="0"/>
                  </a:moveTo>
                  <a:lnTo>
                    <a:pt x="688199" y="0"/>
                  </a:lnTo>
                  <a:cubicBezTo>
                    <a:pt x="691687" y="0"/>
                    <a:pt x="695032" y="1386"/>
                    <a:pt x="697499" y="3852"/>
                  </a:cubicBezTo>
                  <a:cubicBezTo>
                    <a:pt x="699965" y="6319"/>
                    <a:pt x="701351" y="9664"/>
                    <a:pt x="701351" y="13152"/>
                  </a:cubicBezTo>
                  <a:lnTo>
                    <a:pt x="701351" y="105496"/>
                  </a:lnTo>
                  <a:cubicBezTo>
                    <a:pt x="701351" y="108984"/>
                    <a:pt x="699965" y="112330"/>
                    <a:pt x="697499" y="114796"/>
                  </a:cubicBezTo>
                  <a:cubicBezTo>
                    <a:pt x="695032" y="117263"/>
                    <a:pt x="691687" y="118648"/>
                    <a:pt x="688199" y="118648"/>
                  </a:cubicBezTo>
                  <a:lnTo>
                    <a:pt x="13152" y="118648"/>
                  </a:lnTo>
                  <a:cubicBezTo>
                    <a:pt x="9664" y="118648"/>
                    <a:pt x="6319" y="117263"/>
                    <a:pt x="3852" y="114796"/>
                  </a:cubicBezTo>
                  <a:cubicBezTo>
                    <a:pt x="1386" y="112330"/>
                    <a:pt x="0" y="108984"/>
                    <a:pt x="0" y="105496"/>
                  </a:cubicBezTo>
                  <a:lnTo>
                    <a:pt x="0" y="13152"/>
                  </a:lnTo>
                  <a:cubicBezTo>
                    <a:pt x="0" y="9664"/>
                    <a:pt x="1386" y="6319"/>
                    <a:pt x="3852" y="3852"/>
                  </a:cubicBezTo>
                  <a:cubicBezTo>
                    <a:pt x="6319" y="1386"/>
                    <a:pt x="9664" y="0"/>
                    <a:pt x="131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01351" cy="1662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  <a:r>
                <a:rPr lang="en-US" b="true" sz="2234" spc="147">
                  <a:solidFill>
                    <a:srgbClr val="181B2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Phase 01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73943" y="4205733"/>
            <a:ext cx="4136046" cy="697067"/>
            <a:chOff x="0" y="0"/>
            <a:chExt cx="704000" cy="1186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4000" cy="118648"/>
            </a:xfrm>
            <a:custGeom>
              <a:avLst/>
              <a:gdLst/>
              <a:ahLst/>
              <a:cxnLst/>
              <a:rect r="r" b="b" t="t" l="l"/>
              <a:pathLst>
                <a:path h="118648" w="704000">
                  <a:moveTo>
                    <a:pt x="13103" y="0"/>
                  </a:moveTo>
                  <a:lnTo>
                    <a:pt x="690897" y="0"/>
                  </a:lnTo>
                  <a:cubicBezTo>
                    <a:pt x="698133" y="0"/>
                    <a:pt x="704000" y="5866"/>
                    <a:pt x="704000" y="13103"/>
                  </a:cubicBezTo>
                  <a:lnTo>
                    <a:pt x="704000" y="105546"/>
                  </a:lnTo>
                  <a:cubicBezTo>
                    <a:pt x="704000" y="112782"/>
                    <a:pt x="698133" y="118648"/>
                    <a:pt x="690897" y="118648"/>
                  </a:cubicBezTo>
                  <a:lnTo>
                    <a:pt x="13103" y="118648"/>
                  </a:lnTo>
                  <a:cubicBezTo>
                    <a:pt x="5866" y="118648"/>
                    <a:pt x="0" y="112782"/>
                    <a:pt x="0" y="105546"/>
                  </a:cubicBezTo>
                  <a:lnTo>
                    <a:pt x="0" y="13103"/>
                  </a:lnTo>
                  <a:cubicBezTo>
                    <a:pt x="0" y="5866"/>
                    <a:pt x="5866" y="0"/>
                    <a:pt x="131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04000" cy="1662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  <a:r>
                <a:rPr lang="en-US" b="true" sz="2234" spc="147">
                  <a:solidFill>
                    <a:srgbClr val="181B2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Phase 02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10014" y="4205733"/>
            <a:ext cx="4148897" cy="697067"/>
            <a:chOff x="0" y="0"/>
            <a:chExt cx="706187" cy="118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6187" cy="118648"/>
            </a:xfrm>
            <a:custGeom>
              <a:avLst/>
              <a:gdLst/>
              <a:ahLst/>
              <a:cxnLst/>
              <a:rect r="r" b="b" t="t" l="l"/>
              <a:pathLst>
                <a:path h="118648" w="706187">
                  <a:moveTo>
                    <a:pt x="13062" y="0"/>
                  </a:moveTo>
                  <a:lnTo>
                    <a:pt x="693125" y="0"/>
                  </a:lnTo>
                  <a:cubicBezTo>
                    <a:pt x="696589" y="0"/>
                    <a:pt x="699911" y="1376"/>
                    <a:pt x="702361" y="3826"/>
                  </a:cubicBezTo>
                  <a:cubicBezTo>
                    <a:pt x="704811" y="6275"/>
                    <a:pt x="706187" y="9598"/>
                    <a:pt x="706187" y="13062"/>
                  </a:cubicBezTo>
                  <a:lnTo>
                    <a:pt x="706187" y="105586"/>
                  </a:lnTo>
                  <a:cubicBezTo>
                    <a:pt x="706187" y="112800"/>
                    <a:pt x="700339" y="118648"/>
                    <a:pt x="693125" y="118648"/>
                  </a:cubicBezTo>
                  <a:lnTo>
                    <a:pt x="13062" y="118648"/>
                  </a:lnTo>
                  <a:cubicBezTo>
                    <a:pt x="5848" y="118648"/>
                    <a:pt x="0" y="112800"/>
                    <a:pt x="0" y="105586"/>
                  </a:cubicBezTo>
                  <a:lnTo>
                    <a:pt x="0" y="13062"/>
                  </a:lnTo>
                  <a:cubicBezTo>
                    <a:pt x="0" y="5848"/>
                    <a:pt x="5848" y="0"/>
                    <a:pt x="130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06187" cy="1662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  <a:r>
                <a:rPr lang="en-US" b="true" sz="2234" spc="147">
                  <a:solidFill>
                    <a:srgbClr val="181B2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Phase 03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66193" y="4205733"/>
            <a:ext cx="4136046" cy="697067"/>
            <a:chOff x="0" y="0"/>
            <a:chExt cx="704000" cy="118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4000" cy="118648"/>
            </a:xfrm>
            <a:custGeom>
              <a:avLst/>
              <a:gdLst/>
              <a:ahLst/>
              <a:cxnLst/>
              <a:rect r="r" b="b" t="t" l="l"/>
              <a:pathLst>
                <a:path h="118648" w="704000">
                  <a:moveTo>
                    <a:pt x="13103" y="0"/>
                  </a:moveTo>
                  <a:lnTo>
                    <a:pt x="690897" y="0"/>
                  </a:lnTo>
                  <a:cubicBezTo>
                    <a:pt x="698133" y="0"/>
                    <a:pt x="704000" y="5866"/>
                    <a:pt x="704000" y="13103"/>
                  </a:cubicBezTo>
                  <a:lnTo>
                    <a:pt x="704000" y="105546"/>
                  </a:lnTo>
                  <a:cubicBezTo>
                    <a:pt x="704000" y="112782"/>
                    <a:pt x="698133" y="118648"/>
                    <a:pt x="690897" y="118648"/>
                  </a:cubicBezTo>
                  <a:lnTo>
                    <a:pt x="13103" y="118648"/>
                  </a:lnTo>
                  <a:cubicBezTo>
                    <a:pt x="5866" y="118648"/>
                    <a:pt x="0" y="112782"/>
                    <a:pt x="0" y="105546"/>
                  </a:cubicBezTo>
                  <a:lnTo>
                    <a:pt x="0" y="13103"/>
                  </a:lnTo>
                  <a:cubicBezTo>
                    <a:pt x="0" y="5866"/>
                    <a:pt x="5866" y="0"/>
                    <a:pt x="1310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04000" cy="16627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  <a:r>
                <a:rPr lang="en-US" b="true" sz="2234" spc="147">
                  <a:solidFill>
                    <a:srgbClr val="181B2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Phase 04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3893" y="2733061"/>
            <a:ext cx="17248345" cy="84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4953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Development Journey: From Concept to Production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480" y="5321122"/>
            <a:ext cx="4417430" cy="273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772" indent="-290386" lvl="1">
              <a:lnSpc>
                <a:spcPts val="3631"/>
              </a:lnSpc>
              <a:buFont typeface="Arial"/>
              <a:buChar char="•"/>
            </a:pPr>
            <a:r>
              <a:rPr lang="en-US" sz="2690" spc="86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S</a:t>
            </a:r>
            <a:r>
              <a:rPr lang="en-US" sz="2690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elected NEST Framework </a:t>
            </a:r>
          </a:p>
          <a:p>
            <a:pPr algn="l" marL="580772" indent="-290386" lvl="1">
              <a:lnSpc>
                <a:spcPts val="3631"/>
              </a:lnSpc>
              <a:buFont typeface="Arial"/>
              <a:buChar char="•"/>
            </a:pPr>
            <a:r>
              <a:rPr lang="en-US" sz="2690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Modified framework to fit our multi-agent architecture needs</a:t>
            </a:r>
          </a:p>
          <a:p>
            <a:pPr algn="l" marL="0" indent="0" lvl="0">
              <a:lnSpc>
                <a:spcPts val="363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773943" y="5321122"/>
            <a:ext cx="4134933" cy="456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770" indent="-290385" lvl="1">
              <a:lnSpc>
                <a:spcPts val="3631"/>
              </a:lnSpc>
              <a:buFont typeface="Arial"/>
              <a:buChar char="•"/>
            </a:pPr>
            <a:r>
              <a:rPr lang="en-US" sz="2689" spc="86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D</a:t>
            </a:r>
            <a:r>
              <a:rPr lang="en-US" sz="2689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esigned 4-tier hierarchical architecture</a:t>
            </a:r>
          </a:p>
          <a:p>
            <a:pPr algn="l" marL="580770" indent="-290385" lvl="1">
              <a:lnSpc>
                <a:spcPts val="3631"/>
              </a:lnSpc>
              <a:buFont typeface="Arial"/>
              <a:buChar char="•"/>
            </a:pPr>
            <a:r>
              <a:rPr lang="en-US" sz="2689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Defined 10 specialized agent roles with unique capabilities</a:t>
            </a:r>
          </a:p>
          <a:p>
            <a:pPr algn="l" marL="580770" indent="-290385" lvl="1">
              <a:lnSpc>
                <a:spcPts val="3631"/>
              </a:lnSpc>
              <a:buFont typeface="Arial"/>
              <a:buChar char="•"/>
            </a:pPr>
            <a:r>
              <a:rPr lang="en-US" sz="2689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Created JSON-driven configuration system</a:t>
            </a:r>
          </a:p>
          <a:p>
            <a:pPr algn="l" marL="0" indent="0" lvl="0">
              <a:lnSpc>
                <a:spcPts val="363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110014" y="5321122"/>
            <a:ext cx="4148897" cy="4111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770" indent="-290385" lvl="1">
              <a:lnSpc>
                <a:spcPts val="3631"/>
              </a:lnSpc>
              <a:buFont typeface="Arial"/>
              <a:buChar char="•"/>
            </a:pPr>
            <a:r>
              <a:rPr lang="en-US" sz="2689" spc="86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Validat</a:t>
            </a:r>
            <a:r>
              <a:rPr lang="en-US" sz="2689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ed A2A communication protocols</a:t>
            </a:r>
          </a:p>
          <a:p>
            <a:pPr algn="l" marL="580770" indent="-290385" lvl="1">
              <a:lnSpc>
                <a:spcPts val="3631"/>
              </a:lnSpc>
              <a:buFont typeface="Arial"/>
              <a:buChar char="•"/>
            </a:pPr>
            <a:r>
              <a:rPr lang="en-US" sz="2689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Integrated Claude  API for agent intelligence</a:t>
            </a:r>
          </a:p>
          <a:p>
            <a:pPr algn="l" marL="580770" indent="-290385" lvl="1">
              <a:lnSpc>
                <a:spcPts val="3631"/>
              </a:lnSpc>
              <a:buFont typeface="Arial"/>
              <a:buChar char="•"/>
            </a:pPr>
            <a:r>
              <a:rPr lang="en-US" sz="2689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Tested inter-agent coordination locally</a:t>
            </a:r>
          </a:p>
          <a:p>
            <a:pPr algn="l" marL="0" indent="0" lvl="0">
              <a:lnSpc>
                <a:spcPts val="3631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3566193" y="5321122"/>
            <a:ext cx="4136046" cy="411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772" indent="-290386" lvl="1">
              <a:lnSpc>
                <a:spcPts val="3631"/>
              </a:lnSpc>
              <a:buFont typeface="Arial"/>
              <a:buChar char="•"/>
            </a:pPr>
            <a:r>
              <a:rPr lang="en-US" sz="2690" spc="86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Mig</a:t>
            </a:r>
            <a:r>
              <a:rPr lang="en-US" sz="2690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rated to Linode Cloud Infrastructure</a:t>
            </a:r>
          </a:p>
          <a:p>
            <a:pPr algn="l" marL="580772" indent="-290386" lvl="1">
              <a:lnSpc>
                <a:spcPts val="3631"/>
              </a:lnSpc>
              <a:buFont typeface="Arial"/>
              <a:buChar char="•"/>
            </a:pPr>
            <a:r>
              <a:rPr lang="en-US" sz="2690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Deployed on g6-standard-4 instance (8GB RAM, 4 CPUs)</a:t>
            </a:r>
          </a:p>
          <a:p>
            <a:pPr algn="l" marL="580772" indent="-290386" lvl="1">
              <a:lnSpc>
                <a:spcPts val="3631"/>
              </a:lnSpc>
              <a:buFont typeface="Arial"/>
              <a:buChar char="•"/>
            </a:pPr>
            <a:r>
              <a:rPr lang="en-US" sz="2690" spc="86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Automated deployment via single bash script</a:t>
            </a:r>
          </a:p>
          <a:p>
            <a:pPr algn="l" marL="0" indent="0" lvl="0">
              <a:lnSpc>
                <a:spcPts val="3631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724367"/>
            <a:ext cx="16405445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Agent Development Process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2536" y="1574389"/>
            <a:ext cx="8299870" cy="1910425"/>
            <a:chOff x="0" y="0"/>
            <a:chExt cx="2495026" cy="5742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5026" cy="574293"/>
            </a:xfrm>
            <a:custGeom>
              <a:avLst/>
              <a:gdLst/>
              <a:ahLst/>
              <a:cxnLst/>
              <a:rect r="r" b="b" t="t" l="l"/>
              <a:pathLst>
                <a:path h="574293" w="2495026">
                  <a:moveTo>
                    <a:pt x="0" y="0"/>
                  </a:moveTo>
                  <a:lnTo>
                    <a:pt x="2495026" y="0"/>
                  </a:lnTo>
                  <a:lnTo>
                    <a:pt x="2495026" y="574293"/>
                  </a:lnTo>
                  <a:lnTo>
                    <a:pt x="0" y="574293"/>
                  </a:lnTo>
                  <a:close/>
                </a:path>
              </a:pathLst>
            </a:custGeom>
            <a:gradFill rotWithShape="true">
              <a:gsLst>
                <a:gs pos="0">
                  <a:srgbClr val="000102">
                    <a:alpha val="63000"/>
                  </a:srgbClr>
                </a:gs>
                <a:gs pos="100000">
                  <a:srgbClr val="000000">
                    <a:alpha val="59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92FEFE">
                      <a:alpha val="100000"/>
                    </a:srgbClr>
                  </a:gs>
                  <a:gs pos="100000">
                    <a:srgbClr val="3894BB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95026" cy="621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92536" y="3631184"/>
            <a:ext cx="8299870" cy="1910425"/>
            <a:chOff x="0" y="0"/>
            <a:chExt cx="2495026" cy="5742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95026" cy="574293"/>
            </a:xfrm>
            <a:custGeom>
              <a:avLst/>
              <a:gdLst/>
              <a:ahLst/>
              <a:cxnLst/>
              <a:rect r="r" b="b" t="t" l="l"/>
              <a:pathLst>
                <a:path h="574293" w="2495026">
                  <a:moveTo>
                    <a:pt x="0" y="0"/>
                  </a:moveTo>
                  <a:lnTo>
                    <a:pt x="2495026" y="0"/>
                  </a:lnTo>
                  <a:lnTo>
                    <a:pt x="2495026" y="574293"/>
                  </a:lnTo>
                  <a:lnTo>
                    <a:pt x="0" y="574293"/>
                  </a:lnTo>
                  <a:close/>
                </a:path>
              </a:pathLst>
            </a:custGeom>
            <a:gradFill rotWithShape="true">
              <a:gsLst>
                <a:gs pos="0">
                  <a:srgbClr val="000102">
                    <a:alpha val="63000"/>
                  </a:srgbClr>
                </a:gs>
                <a:gs pos="100000">
                  <a:srgbClr val="000000">
                    <a:alpha val="59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92FEFE">
                      <a:alpha val="100000"/>
                    </a:srgbClr>
                  </a:gs>
                  <a:gs pos="100000">
                    <a:srgbClr val="3894BB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95026" cy="621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692536" y="5691821"/>
            <a:ext cx="8299870" cy="1910425"/>
            <a:chOff x="0" y="0"/>
            <a:chExt cx="2495026" cy="5742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95026" cy="574293"/>
            </a:xfrm>
            <a:custGeom>
              <a:avLst/>
              <a:gdLst/>
              <a:ahLst/>
              <a:cxnLst/>
              <a:rect r="r" b="b" t="t" l="l"/>
              <a:pathLst>
                <a:path h="574293" w="2495026">
                  <a:moveTo>
                    <a:pt x="0" y="0"/>
                  </a:moveTo>
                  <a:lnTo>
                    <a:pt x="2495026" y="0"/>
                  </a:lnTo>
                  <a:lnTo>
                    <a:pt x="2495026" y="574293"/>
                  </a:lnTo>
                  <a:lnTo>
                    <a:pt x="0" y="574293"/>
                  </a:lnTo>
                  <a:close/>
                </a:path>
              </a:pathLst>
            </a:custGeom>
            <a:gradFill rotWithShape="true">
              <a:gsLst>
                <a:gs pos="0">
                  <a:srgbClr val="000102">
                    <a:alpha val="63000"/>
                  </a:srgbClr>
                </a:gs>
                <a:gs pos="100000">
                  <a:srgbClr val="000000">
                    <a:alpha val="59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92FEFE">
                      <a:alpha val="100000"/>
                    </a:srgbClr>
                  </a:gs>
                  <a:gs pos="100000">
                    <a:srgbClr val="3894BB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95026" cy="621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92536" y="7752459"/>
            <a:ext cx="8299870" cy="1910425"/>
            <a:chOff x="0" y="0"/>
            <a:chExt cx="2495026" cy="5742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95026" cy="574293"/>
            </a:xfrm>
            <a:custGeom>
              <a:avLst/>
              <a:gdLst/>
              <a:ahLst/>
              <a:cxnLst/>
              <a:rect r="r" b="b" t="t" l="l"/>
              <a:pathLst>
                <a:path h="574293" w="2495026">
                  <a:moveTo>
                    <a:pt x="0" y="0"/>
                  </a:moveTo>
                  <a:lnTo>
                    <a:pt x="2495026" y="0"/>
                  </a:lnTo>
                  <a:lnTo>
                    <a:pt x="2495026" y="574293"/>
                  </a:lnTo>
                  <a:lnTo>
                    <a:pt x="0" y="574293"/>
                  </a:lnTo>
                  <a:close/>
                </a:path>
              </a:pathLst>
            </a:custGeom>
            <a:gradFill rotWithShape="true">
              <a:gsLst>
                <a:gs pos="0">
                  <a:srgbClr val="000102">
                    <a:alpha val="63000"/>
                  </a:srgbClr>
                </a:gs>
                <a:gs pos="100000">
                  <a:srgbClr val="000000">
                    <a:alpha val="59000"/>
                  </a:srgbClr>
                </a:gs>
              </a:gsLst>
              <a:lin ang="0"/>
            </a:gradFill>
            <a:ln w="38100" cap="sq">
              <a:gradFill>
                <a:gsLst>
                  <a:gs pos="0">
                    <a:srgbClr val="92FEFE">
                      <a:alpha val="100000"/>
                    </a:srgbClr>
                  </a:gs>
                  <a:gs pos="100000">
                    <a:srgbClr val="3894BB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495026" cy="621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26027" y="392443"/>
            <a:ext cx="9087465" cy="65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1"/>
              </a:lnSpc>
              <a:spcBef>
                <a:spcPct val="0"/>
              </a:spcBef>
            </a:pPr>
            <a:r>
              <a:rPr lang="en-US" sz="3886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Multi-Agent System Architecture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539547">
            <a:off x="-1057804" y="-1163219"/>
            <a:ext cx="7489719" cy="3679324"/>
          </a:xfrm>
          <a:custGeom>
            <a:avLst/>
            <a:gdLst/>
            <a:ahLst/>
            <a:cxnLst/>
            <a:rect r="r" b="b" t="t" l="l"/>
            <a:pathLst>
              <a:path h="3679324" w="7489719">
                <a:moveTo>
                  <a:pt x="0" y="0"/>
                </a:moveTo>
                <a:lnTo>
                  <a:pt x="7489719" y="0"/>
                </a:lnTo>
                <a:lnTo>
                  <a:pt x="7489719" y="3679324"/>
                </a:lnTo>
                <a:lnTo>
                  <a:pt x="0" y="3679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-47698" y="8758461"/>
            <a:ext cx="7489719" cy="3679324"/>
          </a:xfrm>
          <a:custGeom>
            <a:avLst/>
            <a:gdLst/>
            <a:ahLst/>
            <a:cxnLst/>
            <a:rect r="r" b="b" t="t" l="l"/>
            <a:pathLst>
              <a:path h="3679324" w="7489719">
                <a:moveTo>
                  <a:pt x="0" y="0"/>
                </a:moveTo>
                <a:lnTo>
                  <a:pt x="7489719" y="0"/>
                </a:lnTo>
                <a:lnTo>
                  <a:pt x="7489719" y="3679324"/>
                </a:lnTo>
                <a:lnTo>
                  <a:pt x="0" y="3679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8984069" y="1850511"/>
            <a:ext cx="1416932" cy="141693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84069" y="3907305"/>
            <a:ext cx="1416932" cy="141693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984069" y="5967943"/>
            <a:ext cx="1416932" cy="141693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984069" y="8028581"/>
            <a:ext cx="1416932" cy="141693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3FFFF">
                    <a:alpha val="100000"/>
                  </a:srgbClr>
                </a:gs>
                <a:gs pos="100000">
                  <a:srgbClr val="3995BC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2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413492" y="2160343"/>
            <a:ext cx="558088" cy="797269"/>
          </a:xfrm>
          <a:custGeom>
            <a:avLst/>
            <a:gdLst/>
            <a:ahLst/>
            <a:cxnLst/>
            <a:rect r="r" b="b" t="t" l="l"/>
            <a:pathLst>
              <a:path h="797269" w="558088">
                <a:moveTo>
                  <a:pt x="0" y="0"/>
                </a:moveTo>
                <a:lnTo>
                  <a:pt x="558088" y="0"/>
                </a:lnTo>
                <a:lnTo>
                  <a:pt x="558088" y="797268"/>
                </a:lnTo>
                <a:lnTo>
                  <a:pt x="0" y="797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9209203" y="6179783"/>
            <a:ext cx="931949" cy="931949"/>
          </a:xfrm>
          <a:custGeom>
            <a:avLst/>
            <a:gdLst/>
            <a:ahLst/>
            <a:cxnLst/>
            <a:rect r="r" b="b" t="t" l="l"/>
            <a:pathLst>
              <a:path h="931949" w="931949">
                <a:moveTo>
                  <a:pt x="0" y="0"/>
                </a:moveTo>
                <a:lnTo>
                  <a:pt x="931949" y="0"/>
                </a:lnTo>
                <a:lnTo>
                  <a:pt x="931949" y="931949"/>
                </a:lnTo>
                <a:lnTo>
                  <a:pt x="0" y="931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9243919" y="4168790"/>
            <a:ext cx="897233" cy="897233"/>
          </a:xfrm>
          <a:custGeom>
            <a:avLst/>
            <a:gdLst/>
            <a:ahLst/>
            <a:cxnLst/>
            <a:rect r="r" b="b" t="t" l="l"/>
            <a:pathLst>
              <a:path h="897233" w="897233">
                <a:moveTo>
                  <a:pt x="0" y="0"/>
                </a:moveTo>
                <a:lnTo>
                  <a:pt x="897233" y="0"/>
                </a:lnTo>
                <a:lnTo>
                  <a:pt x="897233" y="897232"/>
                </a:lnTo>
                <a:lnTo>
                  <a:pt x="0" y="897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9209203" y="8339918"/>
            <a:ext cx="992822" cy="794258"/>
          </a:xfrm>
          <a:custGeom>
            <a:avLst/>
            <a:gdLst/>
            <a:ahLst/>
            <a:cxnLst/>
            <a:rect r="r" b="b" t="t" l="l"/>
            <a:pathLst>
              <a:path h="794258" w="992822">
                <a:moveTo>
                  <a:pt x="0" y="0"/>
                </a:moveTo>
                <a:lnTo>
                  <a:pt x="992823" y="0"/>
                </a:lnTo>
                <a:lnTo>
                  <a:pt x="992823" y="794258"/>
                </a:lnTo>
                <a:lnTo>
                  <a:pt x="0" y="794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635290" y="1254176"/>
            <a:ext cx="7624880" cy="8574865"/>
          </a:xfrm>
          <a:custGeom>
            <a:avLst/>
            <a:gdLst/>
            <a:ahLst/>
            <a:cxnLst/>
            <a:rect r="r" b="b" t="t" l="l"/>
            <a:pathLst>
              <a:path h="8574865" w="7624880">
                <a:moveTo>
                  <a:pt x="0" y="0"/>
                </a:moveTo>
                <a:lnTo>
                  <a:pt x="7624879" y="0"/>
                </a:lnTo>
                <a:lnTo>
                  <a:pt x="7624879" y="8574865"/>
                </a:lnTo>
                <a:lnTo>
                  <a:pt x="0" y="85748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879" r="-2058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697723" y="538391"/>
            <a:ext cx="6289496" cy="764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49"/>
              </a:lnSpc>
              <a:spcBef>
                <a:spcPct val="0"/>
              </a:spcBef>
            </a:pPr>
            <a:r>
              <a:rPr lang="en-US" sz="4464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Core System Layers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17012" y="1891169"/>
            <a:ext cx="7247363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91"/>
              </a:lnSpc>
            </a:pPr>
            <a:r>
              <a:rPr lang="en-US" sz="1993" spc="63">
                <a:solidFill>
                  <a:srgbClr val="00CADC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</a:t>
            </a:r>
            <a:r>
              <a:rPr lang="en-US" sz="1993" spc="63" strike="noStrike" u="none">
                <a:solidFill>
                  <a:srgbClr val="00CADC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gent Layer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517012" y="3992520"/>
            <a:ext cx="7247363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91"/>
              </a:lnSpc>
            </a:pPr>
            <a:r>
              <a:rPr lang="en-US" sz="1993" spc="63">
                <a:solidFill>
                  <a:srgbClr val="00CADC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Commu</a:t>
            </a:r>
            <a:r>
              <a:rPr lang="en-US" sz="1993" spc="63" strike="noStrike" u="none">
                <a:solidFill>
                  <a:srgbClr val="00CADC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nication Layer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517012" y="6046433"/>
            <a:ext cx="7247363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91"/>
              </a:lnSpc>
            </a:pPr>
            <a:r>
              <a:rPr lang="en-US" sz="1993" spc="63">
                <a:solidFill>
                  <a:srgbClr val="00CADC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Orch</a:t>
            </a:r>
            <a:r>
              <a:rPr lang="en-US" sz="1993" spc="63" strike="noStrike" u="none">
                <a:solidFill>
                  <a:srgbClr val="00CADC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estration Layer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17012" y="8107071"/>
            <a:ext cx="7247363" cy="32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91"/>
              </a:lnSpc>
            </a:pPr>
            <a:r>
              <a:rPr lang="en-US" sz="1993" spc="63">
                <a:solidFill>
                  <a:srgbClr val="00CADC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Da</a:t>
            </a:r>
            <a:r>
              <a:rPr lang="en-US" sz="1993" spc="63" strike="noStrike" u="none">
                <a:solidFill>
                  <a:srgbClr val="00CADC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ta Layer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17012" y="2396109"/>
            <a:ext cx="704849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Multiple specialized AI agents with distinct roles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Each agent has specific expertise and responsibilities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517012" y="4456746"/>
            <a:ext cx="704849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Inter-agent messaging and coordination protocols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Real-time data sharing and synchronization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17012" y="6465648"/>
            <a:ext cx="704849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Cen</a:t>
            </a: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tral coordinator manages agent workflows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Task distribution and priority management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0517012" y="8573911"/>
            <a:ext cx="704849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Real-time flood data ingestion 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Historical data and predictive models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42646">
            <a:off x="11914783" y="-115155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539547">
            <a:off x="14996830" y="8046346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98713" y="2243310"/>
            <a:ext cx="10265420" cy="94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24"/>
              </a:lnSpc>
              <a:spcBef>
                <a:spcPct val="0"/>
              </a:spcBef>
            </a:pPr>
            <a:r>
              <a:rPr lang="en-US" sz="5517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AI Agent Team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3855" y="3809940"/>
            <a:ext cx="16580291" cy="560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4"/>
              </a:lnSpc>
            </a:pPr>
            <a:r>
              <a:rPr lang="en-US" sz="3299" spc="105">
                <a:solidFill>
                  <a:srgbClr val="41B8D5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Tier 1: Detection Agents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📱 S</a:t>
            </a: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ocial Media Sentinel - Monitors social platforms for real-time reports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🌦️</a:t>
            </a: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 Environmental Monitor - Tracks weather, rainfall, and river gauges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📰 N</a:t>
            </a: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ews Alert Scanner - Aggregates official weather service alerts</a:t>
            </a:r>
          </a:p>
          <a:p>
            <a:pPr algn="l">
              <a:lnSpc>
                <a:spcPts val="4454"/>
              </a:lnSpc>
            </a:pPr>
          </a:p>
          <a:p>
            <a:pPr algn="l" marL="0" indent="0" lvl="0">
              <a:lnSpc>
                <a:spcPts val="4454"/>
              </a:lnSpc>
            </a:pPr>
            <a:r>
              <a:rPr lang="en-US" sz="3299" spc="105" strike="noStrike" u="none">
                <a:solidFill>
                  <a:srgbClr val="41B8D5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Ti</a:t>
            </a:r>
            <a:r>
              <a:rPr lang="en-US" sz="3299" spc="105" strike="noStrike" u="none">
                <a:solidFill>
                  <a:srgbClr val="41B8D5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er 2: Analysis Agents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🎯 Situation Assessor - Correlates data to determine flood severity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🗺️ Resource Mapper - Tracks available emergency resources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🧠</a:t>
            </a: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 Pattern Analyzer - Learns from historical data for predictions</a:t>
            </a:r>
          </a:p>
          <a:p>
            <a:pPr algn="l" marL="0" indent="0" lvl="0">
              <a:lnSpc>
                <a:spcPts val="445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4875"/>
            <a:ext cx="16405445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Tier 1 &amp; 2: Detection &amp;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42646">
            <a:off x="11914783" y="-115155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539547">
            <a:off x="14996830" y="8046346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098713" y="2243310"/>
            <a:ext cx="10265420" cy="94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24"/>
              </a:lnSpc>
              <a:spcBef>
                <a:spcPct val="0"/>
              </a:spcBef>
            </a:pPr>
            <a:r>
              <a:rPr lang="en-US" sz="5517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AI Agent Team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3855" y="3809940"/>
            <a:ext cx="16580291" cy="504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4"/>
              </a:lnSpc>
            </a:pPr>
            <a:r>
              <a:rPr lang="en-US" sz="3299" spc="105">
                <a:solidFill>
                  <a:srgbClr val="41B8D5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Tier 3: Response Agents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🚑</a:t>
            </a:r>
            <a:r>
              <a:rPr lang="en-US" sz="3299" spc="105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 Emergen</a:t>
            </a: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cy Dispatcher - Coordinates first responder deployment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📢 Public Communicator - Distributes evacuation alerts and safety messages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🏥 M</a:t>
            </a: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edical Triage - Manages hospital readiness and medical priorities</a:t>
            </a:r>
          </a:p>
          <a:p>
            <a:pPr algn="l">
              <a:lnSpc>
                <a:spcPts val="4454"/>
              </a:lnSpc>
            </a:pPr>
          </a:p>
          <a:p>
            <a:pPr algn="l" marL="0" indent="0" lvl="0">
              <a:lnSpc>
                <a:spcPts val="4454"/>
              </a:lnSpc>
            </a:pPr>
            <a:r>
              <a:rPr lang="en-US" sz="3299" spc="105" strike="noStrike" u="none">
                <a:solidFill>
                  <a:srgbClr val="41B8D5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Ti</a:t>
            </a:r>
            <a:r>
              <a:rPr lang="en-US" sz="3299" spc="105" strike="noStrike" u="none">
                <a:solidFill>
                  <a:srgbClr val="41B8D5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er 4: Command Agents</a:t>
            </a:r>
          </a:p>
          <a:p>
            <a:pPr algn="l" marL="712465" indent="-356233" lvl="1">
              <a:lnSpc>
                <a:spcPts val="4454"/>
              </a:lnSpc>
              <a:buFont typeface="Arial"/>
              <a:buChar char="•"/>
            </a:pP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🎛️</a:t>
            </a:r>
            <a:r>
              <a:rPr lang="en-US" sz="3299" spc="105" strike="noStrike" u="none">
                <a:solidFill>
                  <a:srgbClr val="FFFFFF"/>
                </a:solidFill>
                <a:latin typeface="Saira Light"/>
                <a:ea typeface="Saira Light"/>
                <a:cs typeface="Saira Light"/>
                <a:sym typeface="Saira Light"/>
              </a:rPr>
              <a:t> Mission Control - Central orchestration, strategic decisions, unified coordination</a:t>
            </a:r>
          </a:p>
          <a:p>
            <a:pPr algn="l" marL="0" indent="0" lvl="0">
              <a:lnSpc>
                <a:spcPts val="4454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4875"/>
            <a:ext cx="16405445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8FE3FD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Tier 3 &amp; 4: Response &amp; Command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B3D59">
                <a:alpha val="100000"/>
              </a:srgbClr>
            </a:gs>
            <a:gs pos="100000">
              <a:srgbClr val="03060C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42646">
            <a:off x="11914783" y="-115155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539547">
            <a:off x="14996830" y="8046346"/>
            <a:ext cx="8062919" cy="3960909"/>
          </a:xfrm>
          <a:custGeom>
            <a:avLst/>
            <a:gdLst/>
            <a:ahLst/>
            <a:cxnLst/>
            <a:rect r="r" b="b" t="t" l="l"/>
            <a:pathLst>
              <a:path h="3960909" w="8062919">
                <a:moveTo>
                  <a:pt x="0" y="0"/>
                </a:moveTo>
                <a:lnTo>
                  <a:pt x="8062919" y="0"/>
                </a:lnTo>
                <a:lnTo>
                  <a:pt x="8062919" y="3960909"/>
                </a:lnTo>
                <a:lnTo>
                  <a:pt x="0" y="396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64674" y="2290546"/>
            <a:ext cx="11958651" cy="7499834"/>
          </a:xfrm>
          <a:custGeom>
            <a:avLst/>
            <a:gdLst/>
            <a:ahLst/>
            <a:cxnLst/>
            <a:rect r="r" b="b" t="t" l="l"/>
            <a:pathLst>
              <a:path h="7499834" w="11958651">
                <a:moveTo>
                  <a:pt x="0" y="0"/>
                </a:moveTo>
                <a:lnTo>
                  <a:pt x="11958652" y="0"/>
                </a:lnTo>
                <a:lnTo>
                  <a:pt x="11958652" y="7499834"/>
                </a:lnTo>
                <a:lnTo>
                  <a:pt x="0" y="7499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52" t="-7052" r="-193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1277" y="382371"/>
            <a:ext cx="16405445" cy="190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Pattanakarn Expanded"/>
                <a:ea typeface="Pattanakarn Expanded"/>
                <a:cs typeface="Pattanakarn Expanded"/>
                <a:sym typeface="Pattanakarn Expanded"/>
              </a:rPr>
              <a:t>ALL TIERS WORKING TOGETHER AS A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DAG6-R91tUE</dc:identifier>
  <dcterms:modified xsi:type="dcterms:W3CDTF">2011-08-01T06:04:30Z</dcterms:modified>
  <cp:revision>1</cp:revision>
  <dc:title>Final PPT Capstone Group 6</dc:title>
</cp:coreProperties>
</file>